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handoutMasterIdLst>
    <p:handoutMasterId r:id="rId20"/>
  </p:handoutMasterIdLst>
  <p:sldIdLst>
    <p:sldId id="256" r:id="rId2"/>
    <p:sldId id="259" r:id="rId3"/>
    <p:sldId id="257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19" autoAdjust="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531" y="0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C38A3901-6027-4173-A047-30BC510F0BAC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531" y="8841738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E3D34EF5-3E7D-4AEA-809C-189F4EA45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5868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578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578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9439D-2638-42DD-B8AC-F148AC4BB1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3C24A-7F83-43F6-BF23-01A225638A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ABC7A-169C-4FE3-8F29-4066FFC6B4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C84DB-5ACA-4F02-8FA0-6BEF201BEF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077725-B9DD-423D-9782-0FF677C25A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4D9A9-1B85-442F-9EB6-F52ECD15D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0AE27-8331-4095-BC11-A6758194F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9F00A-1CAA-4390-A979-3ED19451C3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881AF-592F-410D-BDCF-0A5669390B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4840B-F33F-4FF9-BAB8-F50C3F1CA0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E1096-09AD-4B02-9BCE-A6A281694A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38C81-353B-4F1C-9669-223082AFC3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6CEBE-20AC-477D-A1A8-D47741A535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93D88-A78A-4E50-AFEE-47161C60BF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7D71A619-5480-4D26-8B0B-CCECA4241D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7475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75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76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761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76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476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476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476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476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6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6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  <p:sldLayoutId id="2147483804" r:id="rId13"/>
    <p:sldLayoutId id="2147483805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Incident Investigation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2800"/>
            <a:ext cx="6400800" cy="2286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New Mexico State Risk Management Loss Control Bureau</a:t>
            </a:r>
          </a:p>
          <a:p>
            <a:pPr eaLnBrk="1" hangingPunct="1">
              <a:defRPr/>
            </a:pPr>
            <a:r>
              <a:rPr lang="en-US" dirty="0" smtClean="0"/>
              <a:t>and</a:t>
            </a:r>
          </a:p>
          <a:p>
            <a:pPr eaLnBrk="1" hangingPunct="1">
              <a:defRPr/>
            </a:pPr>
            <a:r>
              <a:rPr lang="en-US" dirty="0" smtClean="0"/>
              <a:t>Law Offices of the Public Defender</a:t>
            </a:r>
          </a:p>
          <a:p>
            <a:pPr eaLnBrk="1" hangingPunct="1">
              <a:defRPr/>
            </a:pPr>
            <a:r>
              <a:rPr lang="en-US" dirty="0" smtClean="0"/>
              <a:t>Loss Control Committee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Identifying Causal Factors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Get specific incident data. Include the entire sequence of events leading to the resulting incident.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  1. 	Employee – Time in current occupation,    	Frequency of Activity, and training.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  2. 	Narrative Description – What the person 	was doing, objects or substances involved, 	environmental conditions, acts of others.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Identifying Causal Factors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    3. 	Equipment – Type, brand, condition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    4. 	Task – Specific or general, with others or 	alone, etc.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    5. 	Time Factors – Length of workday; Phase of 	workday.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Indentifying Causal Factors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7. 	Characteristics of an injury – Body part, 	severity, etc.</a:t>
            </a:r>
          </a:p>
          <a:p>
            <a:pPr lvl="1" eaLnBrk="1" hangingPunct="1">
              <a:defRPr/>
            </a:pPr>
            <a:r>
              <a:rPr lang="en-US" dirty="0" smtClean="0"/>
              <a:t>Analyze other similar occurrences or other incidents in general for clues and analyze to detect patterns.  </a:t>
            </a:r>
          </a:p>
          <a:p>
            <a:pPr lvl="1" eaLnBrk="1" hangingPunct="1">
              <a:defRPr/>
            </a:pPr>
            <a:r>
              <a:rPr lang="en-US" dirty="0" smtClean="0"/>
              <a:t>Indentify problems and solutions.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Selecting Corrective Actions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   1. 	Develop effective and cost-effective 	correction action plan to eliminate or 	control the hazard identified.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   2.	Ask for suggestions from employees.  	Employees who are directly involved with a 	situation on a day-to-day basis often have 	different insights from an outside observer.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How Should an Investigation Proceed?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10 critical steps in incident investigation.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   1. 	Provide Emergency Response – Make sure a 	first-	aid response is available.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	2. 	Call 911 if appropriate. Secure the area – Isolate the 	incident scene (rope, tape, guard) Do whatever it 	takes to prevent another occurrence while 	preserving evidence.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   3.	Identity Potential Witnesses – Eye witness, ear 	witness or others who might have information.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How Should an Investigation Proceed?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/>
              <a:t>   4. 	Have investigation tools available – 	Camera, tape recorder, measuring devices, 	interview and investigation forms.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/>
              <a:t>   5.	Procure hard evidence and record data – 	Collect all evidence that can or may be used 	for your investigation.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/>
              <a:t>   6.	Conduct Interviews – Use open-ended 	questions that cannot be answered with a 	just “yes” or “no”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How Should an Investigation Proceed?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/>
              <a:t>   7.	Review data – Inspections reports,	 	maintenance reports, prior incident 	reports and analysis.  Are there patterns 	or 	trends?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/>
              <a:t>   8.	Prepare an Investigation Report – Record 	key facts.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/>
              <a:t>   9. 	Implement Corrective Action – This is 	critical to the prevention of future 	incidents 	that result in injuries, illnesses, and property 	damage.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How Should an Investigation Proceed?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   10.	Follow-up – </a:t>
            </a:r>
          </a:p>
          <a:p>
            <a:pPr lvl="1" eaLnBrk="1" hangingPunct="1">
              <a:defRPr/>
            </a:pPr>
            <a:r>
              <a:rPr lang="en-US" dirty="0" smtClean="0"/>
              <a:t>1. Assure corrective actions that are decided upon 	are implemented by rules established for such 	action. </a:t>
            </a:r>
          </a:p>
          <a:p>
            <a:pPr lvl="1" eaLnBrk="1" hangingPunct="1">
              <a:defRPr/>
            </a:pPr>
            <a:r>
              <a:rPr lang="en-US" dirty="0" smtClean="0"/>
              <a:t>2. Talk to people involved to assure necessary 	training was received and that the corrective 	actions work.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6"/>
          <p:cNvSpPr txBox="1">
            <a:spLocks noChangeArrowheads="1"/>
          </p:cNvSpPr>
          <p:nvPr/>
        </p:nvSpPr>
        <p:spPr bwMode="auto">
          <a:xfrm>
            <a:off x="0" y="609600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07538" name="Rectangle 18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Questions and / or Comments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Incident?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Any unplanned event that results in personal injury, damage to property / equipment, or an event that has the potential to result in such consequences.</a:t>
            </a:r>
          </a:p>
          <a:p>
            <a:pPr eaLnBrk="1" hangingPunct="1">
              <a:defRPr/>
            </a:pPr>
            <a:r>
              <a:rPr lang="en-US" sz="2800" dirty="0" smtClean="0"/>
              <a:t>Examples in the workplace that may require an incident investigation is any incident that results in a severe injury (falling, crushed under filing cabinet, roof falls in, workplace violence by co-worker or client, fire, flood etc…...  </a:t>
            </a:r>
          </a:p>
        </p:txBody>
      </p:sp>
      <p:pic>
        <p:nvPicPr>
          <p:cNvPr id="4100" name="Picture 6" descr="MCj0425794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657600" y="4800600"/>
            <a:ext cx="1879600" cy="1625600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228600"/>
            <a:ext cx="83058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Parts of an investigation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lphaUcPeriod"/>
              <a:defRPr/>
            </a:pPr>
            <a:r>
              <a:rPr lang="en-US" sz="2800" smtClean="0"/>
              <a:t>Why Investigate</a:t>
            </a:r>
          </a:p>
          <a:p>
            <a:pPr marL="609600" indent="-609600" eaLnBrk="1" hangingPunct="1">
              <a:buFont typeface="Wingdings" pitchFamily="2" charset="2"/>
              <a:buAutoNum type="alphaUcPeriod"/>
              <a:defRPr/>
            </a:pPr>
            <a:r>
              <a:rPr lang="en-US" sz="2800" smtClean="0"/>
              <a:t>Who to Involve</a:t>
            </a:r>
          </a:p>
          <a:p>
            <a:pPr marL="609600" indent="-609600" eaLnBrk="1" hangingPunct="1">
              <a:buFont typeface="Wingdings" pitchFamily="2" charset="2"/>
              <a:buAutoNum type="alphaUcPeriod"/>
              <a:defRPr/>
            </a:pPr>
            <a:r>
              <a:rPr lang="en-US" sz="2800" smtClean="0"/>
              <a:t>When to Investigate</a:t>
            </a:r>
          </a:p>
          <a:p>
            <a:pPr marL="609600" indent="-609600" eaLnBrk="1" hangingPunct="1">
              <a:buFont typeface="Wingdings" pitchFamily="2" charset="2"/>
              <a:buAutoNum type="alphaUcPeriod"/>
              <a:defRPr/>
            </a:pPr>
            <a:r>
              <a:rPr lang="en-US" sz="2800" smtClean="0"/>
              <a:t>Where to Investigate</a:t>
            </a:r>
          </a:p>
          <a:p>
            <a:pPr marL="609600" indent="-609600" eaLnBrk="1" hangingPunct="1">
              <a:buFont typeface="Wingdings" pitchFamily="2" charset="2"/>
              <a:buAutoNum type="alphaUcPeriod"/>
              <a:defRPr/>
            </a:pPr>
            <a:r>
              <a:rPr lang="en-US" sz="2800" smtClean="0"/>
              <a:t>What to Look For</a:t>
            </a:r>
          </a:p>
          <a:p>
            <a:pPr marL="609600" indent="-609600" eaLnBrk="1" hangingPunct="1">
              <a:buFont typeface="Wingdings" pitchFamily="2" charset="2"/>
              <a:buAutoNum type="alphaUcPeriod"/>
              <a:defRPr/>
            </a:pPr>
            <a:r>
              <a:rPr lang="en-US" sz="2800" smtClean="0"/>
              <a:t>How to Proceed</a:t>
            </a:r>
          </a:p>
        </p:txBody>
      </p:sp>
      <p:sp>
        <p:nvSpPr>
          <p:cNvPr id="77830" name="Rectangle 6"/>
          <p:cNvSpPr>
            <a:spLocks noGrp="1" noChangeArrowheads="1"/>
          </p:cNvSpPr>
          <p:nvPr>
            <p:ph sz="quarter" idx="3"/>
          </p:nvPr>
        </p:nvSpPr>
        <p:spPr>
          <a:xfrm flipV="1">
            <a:off x="4572000" y="3863974"/>
            <a:ext cx="4114800" cy="10128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endParaRPr lang="en-US" sz="2400" dirty="0" smtClean="0"/>
          </a:p>
        </p:txBody>
      </p:sp>
      <p:pic>
        <p:nvPicPr>
          <p:cNvPr id="5125" name="Picture 7" descr="MCIN01111_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19800" y="2514600"/>
            <a:ext cx="1303338" cy="178593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 advAuto="20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Investigate by Asking?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/>
              <a:t>What happen?</a:t>
            </a:r>
          </a:p>
          <a:p>
            <a:pPr eaLnBrk="1" hangingPunct="1">
              <a:defRPr/>
            </a:pPr>
            <a:r>
              <a:rPr lang="en-US" sz="2800" smtClean="0"/>
              <a:t>Who was involved?</a:t>
            </a:r>
          </a:p>
          <a:p>
            <a:pPr eaLnBrk="1" hangingPunct="1">
              <a:defRPr/>
            </a:pPr>
            <a:r>
              <a:rPr lang="en-US" sz="2800" smtClean="0"/>
              <a:t>When did it happen? </a:t>
            </a:r>
          </a:p>
          <a:p>
            <a:pPr eaLnBrk="1" hangingPunct="1">
              <a:defRPr/>
            </a:pPr>
            <a:r>
              <a:rPr lang="en-US" sz="2800" smtClean="0"/>
              <a:t>Why did it happened?</a:t>
            </a:r>
          </a:p>
          <a:p>
            <a:pPr eaLnBrk="1" hangingPunct="1">
              <a:defRPr/>
            </a:pPr>
            <a:r>
              <a:rPr lang="en-US" sz="2800" smtClean="0"/>
              <a:t>How did it happen? </a:t>
            </a:r>
          </a:p>
          <a:p>
            <a:pPr eaLnBrk="1" hangingPunct="1">
              <a:defRPr/>
            </a:pPr>
            <a:r>
              <a:rPr lang="en-US" sz="2800" smtClean="0"/>
              <a:t>Responsibility for Investigation lies with management.</a:t>
            </a:r>
          </a:p>
        </p:txBody>
      </p:sp>
      <p:pic>
        <p:nvPicPr>
          <p:cNvPr id="80901" name="Picture 5" descr="MCj0434411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854700" y="2947988"/>
            <a:ext cx="1625600" cy="18288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09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09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0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Why Investigate Incidents?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Incident Investigation is an Integral Part of a comprehensive safety, health, and loss prevention program.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/>
              <a:t>   A. 	Determine Direct Cause.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/>
              <a:t>   B. 	Prevent similar occurrences by 	implementing corrective actions.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/>
              <a:t>   C.	Document Facts.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/>
              <a:t>   D. 	Provide Cost Data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/>
              <a:t>   E.	Reinforce Commitment to Safety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Who Should Investigate Incidents?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First-line Supervisor</a:t>
            </a:r>
          </a:p>
          <a:p>
            <a:pPr eaLnBrk="1" hangingPunct="1">
              <a:defRPr/>
            </a:pPr>
            <a:r>
              <a:rPr lang="en-US" dirty="0" smtClean="0"/>
              <a:t>Employee Involved</a:t>
            </a:r>
          </a:p>
          <a:p>
            <a:pPr eaLnBrk="1" hangingPunct="1">
              <a:defRPr/>
            </a:pPr>
            <a:r>
              <a:rPr lang="en-US" dirty="0" smtClean="0"/>
              <a:t>Safety, Heath and Loss Prevention Professional</a:t>
            </a:r>
          </a:p>
          <a:p>
            <a:pPr eaLnBrk="1" hangingPunct="1">
              <a:defRPr/>
            </a:pPr>
            <a:r>
              <a:rPr lang="en-US" dirty="0" smtClean="0"/>
              <a:t>Others – Management / Insurance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Note: Fairness and impartiality are essential.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When should Incidents be Investigated?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All incidents deserve attention as soon as possible. (within 8 hours of the occurrence)</a:t>
            </a:r>
          </a:p>
          <a:p>
            <a:pPr eaLnBrk="1" hangingPunct="1">
              <a:defRPr/>
            </a:pPr>
            <a:r>
              <a:rPr lang="en-US" dirty="0" smtClean="0"/>
              <a:t>Why?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    1. 	People forget important details quickly.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    2. 	A short delay may permit evidence to be    	destroyed.</a:t>
            </a:r>
            <a:endParaRPr lang="en-US" dirty="0"/>
          </a:p>
          <a:p>
            <a:pPr eaLnBrk="1" hangingPunct="1">
              <a:defRPr/>
            </a:pPr>
            <a:r>
              <a:rPr lang="en-US" dirty="0" smtClean="0"/>
              <a:t>Call 911 for automobile accidents and fires/floods.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Where should incidents be investigated?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At the site of the occurrence. </a:t>
            </a:r>
          </a:p>
          <a:p>
            <a:pPr eaLnBrk="1" hangingPunct="1">
              <a:defRPr/>
            </a:pPr>
            <a:r>
              <a:rPr lang="en-US" dirty="0" smtClean="0"/>
              <a:t>Interviews may need to be held elsewhere if the site location is not safe or destroyed.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Identifying Causal Factors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Fact –Finding (vs. fault-finding) is the core of a successful investigation.</a:t>
            </a:r>
          </a:p>
          <a:p>
            <a:pPr eaLnBrk="1" hangingPunct="1">
              <a:defRPr/>
            </a:pPr>
            <a:r>
              <a:rPr lang="en-US" smtClean="0"/>
              <a:t>Usually a combination of elements contribute to incidents: Environment, Equipment, People, and Management.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build="p"/>
    </p:bld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1727</TotalTime>
  <Words>896</Words>
  <Application>Microsoft Office PowerPoint</Application>
  <PresentationFormat>On-screen Show (4:3)</PresentationFormat>
  <Paragraphs>82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Garamond</vt:lpstr>
      <vt:lpstr>Wingdings</vt:lpstr>
      <vt:lpstr>Stream</vt:lpstr>
      <vt:lpstr>Incident Investigation</vt:lpstr>
      <vt:lpstr>Incident?</vt:lpstr>
      <vt:lpstr>Parts of an investigation</vt:lpstr>
      <vt:lpstr>Investigate by Asking?</vt:lpstr>
      <vt:lpstr>Why Investigate Incidents?</vt:lpstr>
      <vt:lpstr>Who Should Investigate Incidents?</vt:lpstr>
      <vt:lpstr>When should Incidents be Investigated?</vt:lpstr>
      <vt:lpstr>Where should incidents be investigated?</vt:lpstr>
      <vt:lpstr>Identifying Causal Factors</vt:lpstr>
      <vt:lpstr>Identifying Causal Factors</vt:lpstr>
      <vt:lpstr>Identifying Causal Factors</vt:lpstr>
      <vt:lpstr>Indentifying Causal Factors</vt:lpstr>
      <vt:lpstr>Selecting Corrective Actions</vt:lpstr>
      <vt:lpstr>How Should an Investigation Proceed?</vt:lpstr>
      <vt:lpstr>How Should an Investigation Proceed?</vt:lpstr>
      <vt:lpstr>How Should an Investigation Proceed?</vt:lpstr>
      <vt:lpstr>How Should an Investigation Proceed?</vt:lpstr>
      <vt:lpstr>Questions and / or Comments</vt:lpstr>
    </vt:vector>
  </TitlesOfParts>
  <Company>State of NM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Incident Investigation Procedures</dc:title>
  <dc:creator>GSD</dc:creator>
  <cp:lastModifiedBy>Flores, Jaime</cp:lastModifiedBy>
  <cp:revision>65</cp:revision>
  <cp:lastPrinted>2014-04-13T16:56:10Z</cp:lastPrinted>
  <dcterms:created xsi:type="dcterms:W3CDTF">2008-05-12T13:37:19Z</dcterms:created>
  <dcterms:modified xsi:type="dcterms:W3CDTF">2022-12-14T22:14:12Z</dcterms:modified>
</cp:coreProperties>
</file>